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57" r:id="rId4"/>
    <p:sldId id="270" r:id="rId5"/>
    <p:sldId id="271" r:id="rId6"/>
    <p:sldId id="272" r:id="rId7"/>
    <p:sldId id="273" r:id="rId8"/>
    <p:sldId id="259" r:id="rId9"/>
    <p:sldId id="262" r:id="rId10"/>
    <p:sldId id="263" r:id="rId11"/>
    <p:sldId id="265" r:id="rId12"/>
    <p:sldId id="264" r:id="rId13"/>
    <p:sldId id="266" r:id="rId14"/>
    <p:sldId id="267" r:id="rId15"/>
    <p:sldId id="274" r:id="rId16"/>
    <p:sldId id="275" r:id="rId17"/>
    <p:sldId id="276" r:id="rId18"/>
    <p:sldId id="278" r:id="rId19"/>
    <p:sldId id="279" r:id="rId20"/>
    <p:sldId id="269" r:id="rId21"/>
    <p:sldId id="26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F31D-C821-46E4-A42A-24490DF7C95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4FAE-6389-472B-9C1B-278335185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5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84FAE-6389-472B-9C1B-278335185D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6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7223BDC-0EAF-4AE1-955E-DD73885BCDB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E905C7-0356-4E17-8653-4ABAFAC8863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548680"/>
            <a:ext cx="7543800" cy="72008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Социальная политика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478216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 для рассмотрения:</a:t>
            </a:r>
          </a:p>
          <a:p>
            <a:pPr marL="457200" indent="-457200">
              <a:buAutoNum type="arabicPeriod"/>
            </a:pPr>
            <a:r>
              <a:rPr lang="ru-RU" dirty="0" smtClean="0">
                <a:effectLst/>
              </a:rPr>
              <a:t>Сущность </a:t>
            </a:r>
            <a:r>
              <a:rPr lang="ru-RU" dirty="0">
                <a:effectLst/>
              </a:rPr>
              <a:t>и содержание социальной </a:t>
            </a:r>
            <a:r>
              <a:rPr lang="ru-RU" dirty="0" smtClean="0">
                <a:effectLst/>
              </a:rPr>
              <a:t>политики</a:t>
            </a:r>
          </a:p>
          <a:p>
            <a:pPr marL="457200" indent="-457200">
              <a:buAutoNum type="arabicPeriod"/>
            </a:pPr>
            <a:r>
              <a:rPr lang="ru-RU" dirty="0" smtClean="0">
                <a:effectLst/>
              </a:rPr>
              <a:t>Социальная политика и сферы ее воздействия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>
                <a:effectLst/>
              </a:rPr>
              <a:t>Социальная политика как общественная теория и </a:t>
            </a:r>
            <a:r>
              <a:rPr lang="ru-RU" dirty="0" smtClean="0">
                <a:effectLst/>
              </a:rPr>
              <a:t>практика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 smtClean="0">
                <a:effectLst/>
              </a:rPr>
              <a:t>Краткая </a:t>
            </a:r>
            <a:r>
              <a:rPr lang="ru-RU" dirty="0">
                <a:effectLst/>
              </a:rPr>
              <a:t>история становления и развития государственной социальной политик за рубежом и в </a:t>
            </a:r>
            <a:r>
              <a:rPr lang="ru-RU" dirty="0" smtClean="0">
                <a:effectLst/>
              </a:rPr>
              <a:t>России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 smtClean="0">
                <a:effectLst/>
              </a:rPr>
              <a:t>Функции </a:t>
            </a:r>
            <a:r>
              <a:rPr lang="ru-RU" dirty="0">
                <a:effectLst/>
              </a:rPr>
              <a:t>и основные задачи социальной </a:t>
            </a:r>
            <a:r>
              <a:rPr lang="ru-RU" dirty="0" smtClean="0">
                <a:effectLst/>
              </a:rPr>
              <a:t>политики</a:t>
            </a:r>
            <a:endParaRPr lang="ru-RU" dirty="0">
              <a:effectLst/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87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77" y="685800"/>
            <a:ext cx="380504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tatic4.aif.ru/pictures/201212/aodptionrussia_info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80920" cy="53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3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3.bp.blogspot.com/-j8jXYY1QSLc/UPuHLWc3K5I/AAAAAAAATHA/utHuYqDfAHE/s1600/otkuda+usynovlyauyt+detei+amerik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08912" cy="58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0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834101/v834101357/92270/4XaLjjHeh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58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9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77240" y="5791200"/>
            <a:ext cx="7543800" cy="302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axpark.com/static/u/article_image/12/05/13/tmpTywq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9847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7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402016" cy="3888432"/>
          </a:xfrm>
        </p:spPr>
        <p:txBody>
          <a:bodyPr/>
          <a:lstStyle/>
          <a:p>
            <a:r>
              <a:rPr lang="ru-RU" dirty="0">
                <a:effectLst/>
              </a:rPr>
              <a:t>Государственная семейная политика представляет собой целостную систему принципов, задач и приоритетных мер, направленных на поддержку, укрепление и защиту семьи как фундаментальной основы российского общества, сохранение традиционных семейных ценностей, повышение роли семьи в жизни общества, повышение авторитета </a:t>
            </a:r>
            <a:r>
              <a:rPr lang="ru-RU" dirty="0" err="1">
                <a:effectLst/>
              </a:rPr>
              <a:t>родительства</a:t>
            </a:r>
            <a:r>
              <a:rPr lang="ru-RU" dirty="0">
                <a:effectLst/>
              </a:rPr>
              <a:t> в семье и обществе, профилактику и преодоление семейного неблагополучия, улучшение условий и повышение качества жизни семей.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1512168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Концепция государственной семейной политики в Российской Федерации на период до 2025 года (принята в 2014)</a:t>
            </a:r>
            <a:br>
              <a:rPr lang="ru-RU" sz="2400" dirty="0">
                <a:effectLst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4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cdn2.arhivurokov.ru/multiurok/html/2018/02/23/s_5a9072181391c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6159500" y="1337616"/>
            <a:ext cx="1580852" cy="723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1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4975447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Указ Главы Республики Башкортостан от 14 августа 2015 г. N УГ-184 "Об утверждении Концепции семейной политики Республики Башкортостан на период до 2025 года"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является основным социальным институтом, от которого зависит благополучие каждого человека и развитие общества. Она представляет безусловную и непреходящую ценность. Только социально благополучная семья, имеющая достойные уровень и качество жизни, возможность вырастить своих детей здоровыми, дать им хорошее образование и воспитание, может быть основой процветающего государства, у которого есть будущее.</a:t>
            </a:r>
            <a:endParaRPr lang="ru-RU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576064"/>
          </a:xfrm>
        </p:spPr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85801"/>
            <a:ext cx="7618040" cy="5479503"/>
          </a:xfrm>
        </p:spPr>
        <p:txBody>
          <a:bodyPr>
            <a:normAutofit/>
          </a:bodyPr>
          <a:lstStyle/>
          <a:p>
            <a:r>
              <a:rPr lang="ru-RU" dirty="0" smtClean="0"/>
              <a:t>   С </a:t>
            </a:r>
            <a:r>
              <a:rPr lang="ru-RU" dirty="0"/>
              <a:t>1 января текущего года установлена единовременная социальная выплата при рождении первого ребенка в размере 300 тыс. рублей на приобретение (строительство) жилого помещения или для погашения остатка основного долга по ипотечному жилищному кредиту.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бюджете республики на 2017-2019 годы на эти цели предусмотрено 650 млн. рублей (на 2 тыс. семей), в том числе в 2017 году - 200 млн. рублей, в 2018 году – 325 млн. рублей, в 2019 году – 125 млн. рублей. Уже принято 1820 заявлений с документами, выдано 1049 свидетельств, на оплату предоставлено 136 свидетельств, из них оплачено – 106.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6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74290" y="2150301"/>
          <a:ext cx="5908107" cy="4096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639"/>
                <a:gridCol w="2274723"/>
                <a:gridCol w="2953745"/>
              </a:tblGrid>
              <a:tr h="5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п/№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Причины социального сиротства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Последствия социального сиротства для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</a:tr>
              <a:tr h="5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</a:tr>
              <a:tr h="5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</a:tr>
              <a:tr h="5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</a:tr>
              <a:tr h="5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</a:tr>
              <a:tr h="5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</a:tr>
              <a:tr h="5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68" marR="66668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1440160"/>
          </a:xfrm>
        </p:spPr>
        <p:txBody>
          <a:bodyPr/>
          <a:lstStyle/>
          <a:p>
            <a:pPr algn="ctr"/>
            <a:r>
              <a:rPr lang="ru-RU" sz="1800" b="1" dirty="0">
                <a:effectLst/>
              </a:rPr>
              <a:t>Задание 1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b="1" dirty="0">
                <a:effectLst/>
              </a:rPr>
              <a:t>Назовите основные причины социального сиротства и их последствия для детей: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0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6064" y="1989265"/>
          <a:ext cx="6077585" cy="3719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65"/>
                <a:gridCol w="2070100"/>
                <a:gridCol w="33985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п/№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Типология девиантной семьи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Основные особенности и характеристики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девиантной семьи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конфликтная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криминальная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аморальная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алкогольная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368152"/>
          </a:xfrm>
        </p:spPr>
        <p:txBody>
          <a:bodyPr/>
          <a:lstStyle/>
          <a:p>
            <a:pPr algn="ctr"/>
            <a:r>
              <a:rPr lang="ru-RU" sz="1800" b="1" dirty="0">
                <a:effectLst/>
              </a:rPr>
              <a:t>Задание 2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b="1" dirty="0">
                <a:effectLst/>
              </a:rPr>
              <a:t>Дайте основные характеристики предложенным типам семей. Можете ли вы предложить еще один или больше типов </a:t>
            </a:r>
            <a:r>
              <a:rPr lang="ru-RU" sz="1800" b="1" dirty="0" err="1">
                <a:effectLst/>
              </a:rPr>
              <a:t>девиантных</a:t>
            </a:r>
            <a:r>
              <a:rPr lang="ru-RU" sz="1800" b="1" dirty="0">
                <a:effectLst/>
              </a:rPr>
              <a:t> семей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4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3657599"/>
          </a:xfrm>
        </p:spPr>
        <p:txBody>
          <a:bodyPr/>
          <a:lstStyle/>
          <a:p>
            <a:r>
              <a:rPr lang="ru-RU" dirty="0" smtClean="0"/>
              <a:t>Цель: Определить значение и приоритеты социальной политики в современных условиях</a:t>
            </a:r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- знать сферы социальной политики;</a:t>
            </a:r>
          </a:p>
          <a:p>
            <a:r>
              <a:rPr lang="ru-RU" dirty="0" smtClean="0"/>
              <a:t>- определить роль и значение государственной социальной политики в современных условиях;</a:t>
            </a:r>
          </a:p>
          <a:p>
            <a:r>
              <a:rPr lang="ru-RU" dirty="0" smtClean="0"/>
              <a:t>- изучить главные направления  государственной социальной политики в России</a:t>
            </a:r>
          </a:p>
          <a:p>
            <a:pPr marL="1828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23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582959"/>
          </a:xfrm>
        </p:spPr>
        <p:txBody>
          <a:bodyPr/>
          <a:lstStyle/>
          <a:p>
            <a:r>
              <a:rPr lang="ru-RU" dirty="0" smtClean="0"/>
              <a:t>Вопросы для закрепления материала: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556792"/>
            <a:ext cx="7543800" cy="423440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Попробуйте самостоятельно дать определение понятию «социальная политика».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Определите сферы воздействия социальной политики государства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моделей на ваш взгляд является более применимой в современном российском обществе?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государство можно считать социальным?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8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540749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</a:rPr>
              <a:t>Предлагаемая литература:</a:t>
            </a:r>
          </a:p>
          <a:p>
            <a:pPr lvl="0"/>
            <a:r>
              <a:rPr lang="ru-RU" dirty="0" err="1">
                <a:effectLst/>
              </a:rPr>
              <a:t>Абдулкеримов</a:t>
            </a:r>
            <a:r>
              <a:rPr lang="ru-RU" dirty="0">
                <a:effectLst/>
              </a:rPr>
              <a:t> К.К. Социальная политика в современной России // Социально-политические проблемы современной России: сб. науч. тр. </a:t>
            </a:r>
            <a:r>
              <a:rPr lang="ru-RU" dirty="0" err="1">
                <a:effectLst/>
              </a:rPr>
              <a:t>препод</a:t>
            </a:r>
            <a:r>
              <a:rPr lang="ru-RU" dirty="0">
                <a:effectLst/>
              </a:rPr>
              <a:t>. и аспирантов. </a:t>
            </a:r>
            <a:r>
              <a:rPr lang="ru-RU" dirty="0" err="1">
                <a:effectLst/>
              </a:rPr>
              <a:t>Вып</a:t>
            </a:r>
            <a:r>
              <a:rPr lang="ru-RU" dirty="0">
                <a:effectLst/>
              </a:rPr>
              <a:t>. 5. - Махачкала: Изд-во </a:t>
            </a:r>
            <a:r>
              <a:rPr lang="ru-RU" dirty="0" err="1">
                <a:effectLst/>
              </a:rPr>
              <a:t>Дагест</a:t>
            </a:r>
            <a:r>
              <a:rPr lang="ru-RU" dirty="0">
                <a:effectLst/>
              </a:rPr>
              <a:t>. гос. </a:t>
            </a:r>
            <a:r>
              <a:rPr lang="ru-RU" dirty="0" err="1">
                <a:effectLst/>
              </a:rPr>
              <a:t>пед</a:t>
            </a:r>
            <a:r>
              <a:rPr lang="ru-RU" dirty="0">
                <a:effectLst/>
              </a:rPr>
              <a:t>. ун-та, 2009. - С. 6-12.</a:t>
            </a:r>
          </a:p>
          <a:p>
            <a:pPr lvl="0"/>
            <a:r>
              <a:rPr lang="ru-RU" dirty="0" err="1">
                <a:effectLst/>
              </a:rPr>
              <a:t>Абдулкеримов</a:t>
            </a:r>
            <a:r>
              <a:rPr lang="ru-RU" dirty="0">
                <a:effectLst/>
              </a:rPr>
              <a:t> К.К. Формирование и реализация государственной социальной политики в условиях современной России // Современные проблемы науки и образования. - 2012. - №6. - С.55-58.</a:t>
            </a:r>
          </a:p>
          <a:p>
            <a:pPr lvl="0"/>
            <a:r>
              <a:rPr lang="ru-RU" dirty="0">
                <a:effectLst/>
              </a:rPr>
              <a:t>Аникеева О. А. Поиск индикаторов качества жизни в контексте различных теорий, концепций и школ // Отечественный журнал социальной работы. -2012. - №1. - С.4-11.</a:t>
            </a:r>
          </a:p>
          <a:p>
            <a:pPr lvl="0"/>
            <a:r>
              <a:rPr lang="ru-RU" dirty="0" err="1">
                <a:effectLst/>
              </a:rPr>
              <a:t>Канаева</a:t>
            </a:r>
            <a:r>
              <a:rPr lang="ru-RU" dirty="0">
                <a:effectLst/>
              </a:rPr>
              <a:t>, О.А. Социальная политика государства и бизнеса: Учебник / О.А. </a:t>
            </a:r>
            <a:r>
              <a:rPr lang="ru-RU" dirty="0" err="1">
                <a:effectLst/>
              </a:rPr>
              <a:t>Канаева</a:t>
            </a:r>
            <a:r>
              <a:rPr lang="ru-RU" dirty="0">
                <a:effectLst/>
              </a:rPr>
              <a:t>. - Люберцы: </a:t>
            </a:r>
            <a:r>
              <a:rPr lang="ru-RU" dirty="0" err="1">
                <a:effectLst/>
              </a:rPr>
              <a:t>Юрайт</a:t>
            </a:r>
            <a:r>
              <a:rPr lang="ru-RU" dirty="0">
                <a:effectLst/>
              </a:rPr>
              <a:t>, 2016. - 343 c.</a:t>
            </a:r>
          </a:p>
          <a:p>
            <a:pPr lvl="0"/>
            <a:r>
              <a:rPr lang="ru-RU" dirty="0">
                <a:effectLst/>
              </a:rPr>
              <a:t>Самыгин, С.И. Социальная политика: Учебник для бакалавров / С.И. Самыгин, И.А. </a:t>
            </a:r>
            <a:r>
              <a:rPr lang="ru-RU" dirty="0" err="1">
                <a:effectLst/>
              </a:rPr>
              <a:t>Янкина</a:t>
            </a:r>
            <a:r>
              <a:rPr lang="ru-RU" dirty="0">
                <a:effectLst/>
              </a:rPr>
              <a:t>, А.В. </a:t>
            </a:r>
            <a:r>
              <a:rPr lang="ru-RU" dirty="0" err="1">
                <a:effectLst/>
              </a:rPr>
              <a:t>Рачипа</a:t>
            </a:r>
            <a:r>
              <a:rPr lang="ru-RU" dirty="0">
                <a:effectLst/>
              </a:rPr>
              <a:t>. - М.: Дашков и К, 2017. - 224 c.</a:t>
            </a:r>
          </a:p>
          <a:p>
            <a:pPr lvl="0"/>
            <a:r>
              <a:rPr lang="ru-RU" dirty="0" err="1">
                <a:effectLst/>
              </a:rPr>
              <a:t>Тавокин</a:t>
            </a:r>
            <a:r>
              <a:rPr lang="ru-RU" dirty="0">
                <a:effectLst/>
              </a:rPr>
              <a:t>, Е.П. Социальная политика: Учебное пособие / Е.П. </a:t>
            </a:r>
            <a:r>
              <a:rPr lang="ru-RU" dirty="0" err="1">
                <a:effectLst/>
              </a:rPr>
              <a:t>Тавокин</a:t>
            </a:r>
            <a:r>
              <a:rPr lang="ru-RU" dirty="0">
                <a:effectLst/>
              </a:rPr>
              <a:t>. - М.: НИЦ ИНФРА-М, 2013. - 157 c.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24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0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84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мер, направленных на осуществление социальных программ,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уровня жизни населения,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занятостью населения, поддержку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 социальной сферы,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конфликтов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социальную политику в области образования, здравоохранения, занятости и социально-трудовых отношений; а также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культурную, жилищную, семейную, пенсионную, женскую и молодежную социальную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9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7402016" cy="5112568"/>
          </a:xfrm>
        </p:spPr>
        <p:txBody>
          <a:bodyPr/>
          <a:lstStyle/>
          <a:p>
            <a:r>
              <a:rPr lang="ru-RU" b="1" dirty="0">
                <a:effectLst/>
              </a:rPr>
              <a:t>Монетаристская </a:t>
            </a:r>
            <a:r>
              <a:rPr lang="ru-RU" b="1" dirty="0" smtClean="0">
                <a:effectLst/>
              </a:rPr>
              <a:t>теория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- минимизация вмешательства государства, как в социальные, так и в экономические </a:t>
            </a:r>
            <a:r>
              <a:rPr lang="ru-RU" dirty="0" smtClean="0">
                <a:effectLst/>
              </a:rPr>
              <a:t>процессы</a:t>
            </a:r>
          </a:p>
          <a:p>
            <a:endParaRPr lang="ru-RU" dirty="0" smtClean="0">
              <a:effectLst/>
            </a:endParaRPr>
          </a:p>
          <a:p>
            <a:r>
              <a:rPr lang="ru-RU" b="1" dirty="0">
                <a:effectLst/>
              </a:rPr>
              <a:t>Патерналистская теория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– </a:t>
            </a:r>
            <a:r>
              <a:rPr lang="ru-RU" dirty="0">
                <a:effectLst/>
              </a:rPr>
              <a:t>абсолютный и тотальный контроль со стороны государства в социальной </a:t>
            </a:r>
            <a:r>
              <a:rPr lang="ru-RU" dirty="0" smtClean="0">
                <a:effectLst/>
              </a:rPr>
              <a:t>сфере</a:t>
            </a: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Теория социальной политики государств «всеобщего благосостояния» (социальных </a:t>
            </a:r>
            <a:r>
              <a:rPr lang="ru-RU" dirty="0" smtClean="0">
                <a:effectLst/>
              </a:rPr>
              <a:t>государств) - социальным </a:t>
            </a:r>
            <a:r>
              <a:rPr lang="ru-RU" dirty="0">
                <a:effectLst/>
              </a:rPr>
              <a:t>может считаться правовое, развитое государство, которое может обеспечить достойную жизнь свои граждан.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864096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ТЕОРИИ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Софьюшкина</a:t>
            </a:r>
            <a:r>
              <a:rPr lang="ru-RU" sz="2400" dirty="0" smtClean="0"/>
              <a:t> аллея</a:t>
            </a:r>
            <a:endParaRPr lang="ru-RU" sz="2400" dirty="0"/>
          </a:p>
        </p:txBody>
      </p:sp>
      <p:pic>
        <p:nvPicPr>
          <p:cNvPr id="1028" name="Picture 4" descr="http://ufacitynews.ru/media/f/7d/45/7d458154-154a-4f1c-84ae-4075325f81a7/mega-soyushkima-alleya_221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4726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1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258000" cy="4824536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обыкновенное сиротство (вследствие гибели родителей) и </a:t>
            </a: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сиротство (вследствие лишения детей попечения родителей в связи с нежеланием или невозможностью тех исполнять свои обязанности в отношении воспитания детей).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типа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сиротства: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2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02016" cy="4032448"/>
          </a:xfrm>
        </p:spPr>
        <p:txBody>
          <a:bodyPr/>
          <a:lstStyle/>
          <a:p>
            <a:r>
              <a:rPr lang="ru-RU" dirty="0"/>
              <a:t>лишены судом родительских прав;</a:t>
            </a:r>
          </a:p>
          <a:p>
            <a:r>
              <a:rPr lang="ru-RU" dirty="0"/>
              <a:t>отказались от своего ребенка после его рождения (так называемые отказники);</a:t>
            </a:r>
          </a:p>
          <a:p>
            <a:r>
              <a:rPr lang="ru-RU" dirty="0"/>
              <a:t>признаны недееспособными или безвестно отсутствующими;</a:t>
            </a:r>
          </a:p>
          <a:p>
            <a:r>
              <a:rPr lang="ru-RU" dirty="0"/>
              <a:t>не участвуют в воспитании детей длительное время без уважительных причин и так далее.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79208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сиротство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2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00811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сирот в регионах России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показатель на 1000 детей приходится 22  ребенка сироты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52" y="1700213"/>
            <a:ext cx="7653604" cy="48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pec.ru/data/2014/05/05/1233912015/%D1%80%D0%B8%D1%81%201.1%20(4.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064896" cy="445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07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10004</TotalTime>
  <Words>740</Words>
  <Application>Microsoft Office PowerPoint</Application>
  <PresentationFormat>Экран (4:3)</PresentationFormat>
  <Paragraphs>101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Тема: Социальная политика</vt:lpstr>
      <vt:lpstr>Презентация PowerPoint</vt:lpstr>
      <vt:lpstr>Презентация PowerPoint</vt:lpstr>
      <vt:lpstr>СОЦИАЛЬНЫЕ ТЕОРИИ</vt:lpstr>
      <vt:lpstr>Софьюшкина аллея</vt:lpstr>
      <vt:lpstr>Два основных типа сиротства:</vt:lpstr>
      <vt:lpstr>Социальное сиротство</vt:lpstr>
      <vt:lpstr>Доля сирот в регионах России Средний показатель на 1000 детей приходится 22  ребенка сироты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государственной семейной политики в Российской Федерации на период до 2025 года (принята в 2014) </vt:lpstr>
      <vt:lpstr>Презентация PowerPoint</vt:lpstr>
      <vt:lpstr>Презентация PowerPoint</vt:lpstr>
      <vt:lpstr>Презентация PowerPoint</vt:lpstr>
      <vt:lpstr>Задание 1 Назовите основные причины социального сиротства и их последствия для детей: </vt:lpstr>
      <vt:lpstr>Задание 2 Дайте основные характеристики предложенным типам семей. Можете ли вы предложить еще один или больше типов девиантных семей </vt:lpstr>
      <vt:lpstr>1. Попробуйте самостоятельно дать определение понятию «социальная политика». 2. Определите сферы воздействия социальной политики государства в обществе 3. Какая из моделей на ваш взгляд является более применимой в современном российском обществе? 4. Какое государство можно считать социальным? 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Социальная политика</dc:title>
  <dc:creator>Роберт</dc:creator>
  <cp:lastModifiedBy>Роберт</cp:lastModifiedBy>
  <cp:revision>25</cp:revision>
  <dcterms:created xsi:type="dcterms:W3CDTF">2018-07-16T19:49:46Z</dcterms:created>
  <dcterms:modified xsi:type="dcterms:W3CDTF">2018-09-13T11:18:57Z</dcterms:modified>
</cp:coreProperties>
</file>